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1" r:id="rId2"/>
    <p:sldId id="264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2591" autoAdjust="0"/>
    <p:restoredTop sz="95786" autoAdjust="0"/>
  </p:normalViewPr>
  <p:slideViewPr>
    <p:cSldViewPr>
      <p:cViewPr varScale="1">
        <p:scale>
          <a:sx n="106" d="100"/>
          <a:sy n="106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54206-4AE3-40AA-ABBE-3E277BAB310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08908-1EBC-4C85-933F-6BCD99B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08908-1EBC-4C85-933F-6BCD99B539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6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5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3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0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1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7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066D1-831D-4260-9744-4FB0880766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E5E5-32BB-4100-A5CA-13358FEFD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3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82" y="37672"/>
            <a:ext cx="8229600" cy="1143000"/>
          </a:xfrm>
        </p:spPr>
        <p:txBody>
          <a:bodyPr/>
          <a:lstStyle/>
          <a:p>
            <a:r>
              <a:rPr lang="en-US" dirty="0" smtClean="0"/>
              <a:t>Group Panel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11775"/>
            <a:ext cx="5410200" cy="483662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14687" y="914400"/>
            <a:ext cx="2986783" cy="2514600"/>
          </a:xfrm>
          <a:prstGeom prst="wedgeEllipseCallout">
            <a:avLst>
              <a:gd name="adj1" fmla="val -47582"/>
              <a:gd name="adj2" fmla="val -42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COLOR</a:t>
            </a:r>
          </a:p>
          <a:p>
            <a:pPr algn="ctr"/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 smtClean="0"/>
              <a:t>Things </a:t>
            </a:r>
            <a:r>
              <a:rPr lang="en-US" sz="1100" dirty="0"/>
              <a:t>that are </a:t>
            </a:r>
            <a:r>
              <a:rPr lang="en-US" sz="1100" dirty="0" smtClean="0"/>
              <a:t>black: </a:t>
            </a:r>
            <a:r>
              <a:rPr lang="en-US" sz="1100" dirty="0"/>
              <a:t>the trees, </a:t>
            </a:r>
            <a:r>
              <a:rPr lang="en-US" sz="1100" dirty="0" err="1"/>
              <a:t>Marji’s</a:t>
            </a:r>
            <a:r>
              <a:rPr lang="en-US" sz="1100" dirty="0"/>
              <a:t> clothes, her shadow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Things that are white: the street, building, sidewalks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The path is white, reminds me of the yellow brick </a:t>
            </a:r>
            <a:r>
              <a:rPr lang="en-US" sz="1100" dirty="0" smtClean="0"/>
              <a:t>road, it’s blank, not colored in </a:t>
            </a:r>
            <a:r>
              <a:rPr lang="en-US" sz="1100" dirty="0" smtClean="0">
                <a:sym typeface="Wingdings" panose="05000000000000000000" pitchFamily="2" charset="2"/>
              </a:rPr>
              <a:t> </a:t>
            </a:r>
            <a:r>
              <a:rPr lang="en-US" sz="1100" dirty="0" smtClean="0"/>
              <a:t>unknown future</a:t>
            </a:r>
            <a:endParaRPr lang="en-US" sz="11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She’s dressed in black and white, shows  the uncertainty. </a:t>
            </a:r>
          </a:p>
          <a:p>
            <a:pPr algn="ctr"/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305869" y="3982487"/>
            <a:ext cx="2804417" cy="2265913"/>
          </a:xfrm>
          <a:prstGeom prst="wedgeEllipseCallout">
            <a:avLst>
              <a:gd name="adj1" fmla="val -41133"/>
              <a:gd name="adj2" fmla="val 60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PERSPECTIVE</a:t>
            </a:r>
          </a:p>
          <a:p>
            <a:pPr algn="ctr"/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 smtClean="0"/>
              <a:t>We </a:t>
            </a:r>
            <a:r>
              <a:rPr lang="en-US" sz="1100" dirty="0"/>
              <a:t>don’t see </a:t>
            </a:r>
            <a:r>
              <a:rPr lang="en-US" sz="1100" dirty="0" err="1"/>
              <a:t>Marji’s</a:t>
            </a:r>
            <a:r>
              <a:rPr lang="en-US" sz="1100" dirty="0"/>
              <a:t> front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Bird’s eye view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The scene goes on, past the frame. It shrinks the further it </a:t>
            </a:r>
            <a:r>
              <a:rPr lang="en-US" sz="1100" dirty="0" smtClean="0"/>
              <a:t>goes </a:t>
            </a:r>
            <a:r>
              <a:rPr lang="en-US" sz="1100" dirty="0" smtClean="0">
                <a:sym typeface="Wingdings" panose="05000000000000000000" pitchFamily="2" charset="2"/>
              </a:rPr>
              <a:t> future is narrow, limited opportunity?</a:t>
            </a:r>
            <a:endParaRPr lang="en-US" sz="11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The closest part to us is larger</a:t>
            </a:r>
          </a:p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5791200" y="3124200"/>
            <a:ext cx="3215383" cy="2895600"/>
          </a:xfrm>
          <a:prstGeom prst="wedgeEllipseCallout">
            <a:avLst>
              <a:gd name="adj1" fmla="val 29293"/>
              <a:gd name="adj2" fmla="val 60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/>
              <a:t>WORDS vs PICTURES</a:t>
            </a:r>
          </a:p>
          <a:p>
            <a:pPr algn="ctr"/>
            <a:endParaRPr lang="en-US" sz="11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The caption narrates how many fled, but they stayed  </a:t>
            </a:r>
            <a:r>
              <a:rPr lang="en-US" sz="1100" dirty="0">
                <a:sym typeface="Wingdings" panose="05000000000000000000" pitchFamily="2" charset="2"/>
              </a:rPr>
              <a:t> ironic that people are fleeing because there is no future, but they stay because this is the only place for a good future.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anose="05000000000000000000" pitchFamily="2" charset="2"/>
              </a:rPr>
              <a:t>Picture isn’t what you would expect for a bright future. Shows that their decision was strange – emphasizes that they are the only ones who thought to stay</a:t>
            </a:r>
            <a:endParaRPr lang="en-US" sz="11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3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" y="457200"/>
            <a:ext cx="7860938" cy="5992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02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Gallery Walk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Journals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44549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Close reading, questions, observations, notes on closure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59"/>
          <a:stretch/>
        </p:blipFill>
        <p:spPr>
          <a:xfrm>
            <a:off x="2369686" y="1417751"/>
            <a:ext cx="4248150" cy="293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25433"/>
            <a:ext cx="3068516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"/>
          <a:stretch/>
        </p:blipFill>
        <p:spPr>
          <a:xfrm rot="5400000">
            <a:off x="4788951" y="3815933"/>
            <a:ext cx="2995098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575775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Intriguing or puzzling </a:t>
            </a:r>
            <a:r>
              <a:rPr lang="en-US" dirty="0"/>
              <a:t>panels and devices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481578"/>
            <a:ext cx="233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Experiments with panels and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964038"/>
          </a:xfrm>
        </p:spPr>
        <p:txBody>
          <a:bodyPr/>
          <a:lstStyle/>
          <a:p>
            <a:r>
              <a:rPr lang="en-US" dirty="0" smtClean="0"/>
              <a:t>Resources </a:t>
            </a:r>
            <a:r>
              <a:rPr lang="en-US" sz="2800" i="1" dirty="0" smtClean="0"/>
              <a:t>shvetamiller.com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01" y="1238676"/>
            <a:ext cx="5982278" cy="3801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4754880" cy="34522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7" t="15327" r="36005"/>
          <a:stretch/>
        </p:blipFill>
        <p:spPr bwMode="auto">
          <a:xfrm>
            <a:off x="281886" y="457200"/>
            <a:ext cx="2156514" cy="35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3395" r="35275" b="34830"/>
          <a:stretch/>
        </p:blipFill>
        <p:spPr bwMode="auto">
          <a:xfrm>
            <a:off x="281886" y="4191000"/>
            <a:ext cx="3700244" cy="217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7" t="26789" r="43601" b="32722"/>
          <a:stretch/>
        </p:blipFill>
        <p:spPr bwMode="auto">
          <a:xfrm>
            <a:off x="3623420" y="3733800"/>
            <a:ext cx="2164359" cy="277675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3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196</Words>
  <Application>Microsoft Office PowerPoint</Application>
  <PresentationFormat>On-screen Show (4:3)</PresentationFormat>
  <Paragraphs>26</Paragraphs>
  <Slides>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Group Panel Analysis</vt:lpstr>
      <vt:lpstr>Gallery Walk</vt:lpstr>
      <vt:lpstr>Panel Journals</vt:lpstr>
      <vt:lpstr>Resources shvetamiller.com</vt:lpstr>
    </vt:vector>
  </TitlesOfParts>
  <Company>Houghton Mifflin Harcourt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Marjane Satrapi’s Persepolis</dc:title>
  <dc:creator>Shveta</dc:creator>
  <cp:lastModifiedBy>Shveta</cp:lastModifiedBy>
  <cp:revision>19</cp:revision>
  <dcterms:created xsi:type="dcterms:W3CDTF">2020-04-24T19:21:24Z</dcterms:created>
  <dcterms:modified xsi:type="dcterms:W3CDTF">2020-06-19T19:15:46Z</dcterms:modified>
</cp:coreProperties>
</file>